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80" r:id="rId3"/>
    <p:sldId id="283" r:id="rId4"/>
    <p:sldId id="268" r:id="rId5"/>
    <p:sldId id="257" r:id="rId6"/>
    <p:sldId id="269" r:id="rId7"/>
    <p:sldId id="278" r:id="rId8"/>
    <p:sldId id="279" r:id="rId9"/>
    <p:sldId id="277" r:id="rId10"/>
    <p:sldId id="270" r:id="rId11"/>
    <p:sldId id="271" r:id="rId12"/>
    <p:sldId id="272" r:id="rId13"/>
    <p:sldId id="274" r:id="rId14"/>
    <p:sldId id="27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6/18/2015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”Father of History,” Herodotus, wrote</a:t>
            </a:r>
            <a:r>
              <a:rPr lang="en-US" baseline="0" dirty="0" smtClean="0"/>
              <a:t> during this period, but in Ionic Greek, which is a dialect related to, but a little different from, Attic Greek. </a:t>
            </a:r>
            <a:endParaRPr lang="en-US" dirty="0"/>
          </a:p>
        </p:txBody>
      </p:sp>
      <p:sp>
        <p:nvSpPr>
          <p:cNvPr id="4" name="Slide Number Placeholder 3"/>
          <p:cNvSpPr>
            <a:spLocks noGrp="1"/>
          </p:cNvSpPr>
          <p:nvPr>
            <p:ph type="sldNum" sz="quarter" idx="10"/>
          </p:nvPr>
        </p:nvSpPr>
        <p:spPr/>
        <p:txBody>
          <a:bodyPr/>
          <a:lstStyle/>
          <a:p>
            <a:fld id="{B2BDC817-3888-46D5-BC47-BBB3EDD982AC}" type="slidenum">
              <a:rPr lang="en-US" smtClean="0"/>
              <a:pPr/>
              <a:t>10</a:t>
            </a:fld>
            <a:endParaRPr lang="en-US"/>
          </a:p>
        </p:txBody>
      </p:sp>
    </p:spTree>
    <p:extLst>
      <p:ext uri="{BB962C8B-B14F-4D97-AF65-F5344CB8AC3E}">
        <p14:creationId xmlns:p14="http://schemas.microsoft.com/office/powerpoint/2010/main" val="10748851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BDC817-3888-46D5-BC47-BBB3EDD982AC}" type="slidenum">
              <a:rPr lang="en-US" smtClean="0"/>
              <a:pPr/>
              <a:t>11</a:t>
            </a:fld>
            <a:endParaRPr lang="en-US"/>
          </a:p>
        </p:txBody>
      </p:sp>
    </p:spTree>
    <p:extLst>
      <p:ext uri="{BB962C8B-B14F-4D97-AF65-F5344CB8AC3E}">
        <p14:creationId xmlns:p14="http://schemas.microsoft.com/office/powerpoint/2010/main" val="1074885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Septuagint derives its name from the Latin </a:t>
            </a:r>
            <a:r>
              <a:rPr lang="en-US" i="1" dirty="0" err="1" smtClean="0"/>
              <a:t>versio</a:t>
            </a:r>
            <a:r>
              <a:rPr lang="en-US" i="1" dirty="0" smtClean="0"/>
              <a:t> </a:t>
            </a:r>
            <a:r>
              <a:rPr lang="en-US" i="1" dirty="0" err="1" smtClean="0"/>
              <a:t>septuaginta</a:t>
            </a:r>
            <a:r>
              <a:rPr lang="en-US" i="1" dirty="0" smtClean="0"/>
              <a:t> </a:t>
            </a:r>
            <a:r>
              <a:rPr lang="en-US" i="1" dirty="0" err="1" smtClean="0"/>
              <a:t>interpretum</a:t>
            </a:r>
            <a:r>
              <a:rPr lang="en-US" dirty="0" smtClean="0"/>
              <a:t>, "translation of the seventy interpreters," (Greek: ἡ </a:t>
            </a:r>
            <a:r>
              <a:rPr lang="en-US" dirty="0" err="1" smtClean="0"/>
              <a:t>μετάφρ</a:t>
            </a:r>
            <a:r>
              <a:rPr lang="en-US" dirty="0" smtClean="0"/>
              <a:t>ασις τῶν ἑβδομήκοντα, hē metáphrasis tōn hebdomēkonta, "translation of the seventy." The Roman numeral LXX (seventy) is commonly used as an abbreviation. </a:t>
            </a:r>
            <a:endParaRPr lang="en-US" dirty="0"/>
          </a:p>
        </p:txBody>
      </p:sp>
      <p:sp>
        <p:nvSpPr>
          <p:cNvPr id="4" name="Slide Number Placeholder 3"/>
          <p:cNvSpPr>
            <a:spLocks noGrp="1"/>
          </p:cNvSpPr>
          <p:nvPr>
            <p:ph type="sldNum" sz="quarter" idx="10"/>
          </p:nvPr>
        </p:nvSpPr>
        <p:spPr/>
        <p:txBody>
          <a:bodyPr/>
          <a:lstStyle/>
          <a:p>
            <a:fld id="{B2BDC817-3888-46D5-BC47-BBB3EDD982AC}" type="slidenum">
              <a:rPr lang="en-US" smtClean="0"/>
              <a:pPr/>
              <a:t>12</a:t>
            </a:fld>
            <a:endParaRPr lang="en-US"/>
          </a:p>
        </p:txBody>
      </p:sp>
    </p:spTree>
    <p:extLst>
      <p:ext uri="{BB962C8B-B14F-4D97-AF65-F5344CB8AC3E}">
        <p14:creationId xmlns:p14="http://schemas.microsoft.com/office/powerpoint/2010/main" val="1074885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http://printable-maps.blogspot.com/2011/11/mediterranean-sea-map.html</a:t>
            </a:r>
            <a:endParaRPr lang="en-US" dirty="0"/>
          </a:p>
        </p:txBody>
      </p:sp>
      <p:sp>
        <p:nvSpPr>
          <p:cNvPr id="4" name="Slide Number Placeholder 3"/>
          <p:cNvSpPr>
            <a:spLocks noGrp="1"/>
          </p:cNvSpPr>
          <p:nvPr>
            <p:ph type="sldNum" sz="quarter" idx="10"/>
          </p:nvPr>
        </p:nvSpPr>
        <p:spPr/>
        <p:txBody>
          <a:bodyPr/>
          <a:lstStyle/>
          <a:p>
            <a:fld id="{B2BDC817-3888-46D5-BC47-BBB3EDD982A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http://resourcesforhistoryteachers.wikispaces.com/7.24</a:t>
            </a:r>
            <a:endParaRPr lang="en-US" dirty="0"/>
          </a:p>
        </p:txBody>
      </p:sp>
      <p:sp>
        <p:nvSpPr>
          <p:cNvPr id="4" name="Slide Number Placeholder 3"/>
          <p:cNvSpPr>
            <a:spLocks noGrp="1"/>
          </p:cNvSpPr>
          <p:nvPr>
            <p:ph type="sldNum" sz="quarter" idx="10"/>
          </p:nvPr>
        </p:nvSpPr>
        <p:spPr/>
        <p:txBody>
          <a:bodyPr/>
          <a:lstStyle/>
          <a:p>
            <a:fld id="{B2BDC817-3888-46D5-BC47-BBB3EDD982A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Modern Greece map from http://www.greece.world-guides.com/.</a:t>
            </a:r>
          </a:p>
          <a:p>
            <a:r>
              <a:rPr lang="en-US" dirty="0" smtClean="0"/>
              <a:t>Classical Greece</a:t>
            </a:r>
            <a:r>
              <a:rPr lang="en-US" baseline="0" dirty="0" smtClean="0"/>
              <a:t> map from http://curriculum.kcdistancelearning.com/courses/WHISTx-HS-A08/a/unit3/html/section_2_page_1.html.</a:t>
            </a:r>
            <a:endParaRPr lang="en-US" dirty="0"/>
          </a:p>
        </p:txBody>
      </p:sp>
      <p:sp>
        <p:nvSpPr>
          <p:cNvPr id="4" name="Slide Number Placeholder 3"/>
          <p:cNvSpPr>
            <a:spLocks noGrp="1"/>
          </p:cNvSpPr>
          <p:nvPr>
            <p:ph type="sldNum" sz="quarter" idx="10"/>
          </p:nvPr>
        </p:nvSpPr>
        <p:spPr/>
        <p:txBody>
          <a:bodyPr/>
          <a:lstStyle/>
          <a:p>
            <a:fld id="{B2BDC817-3888-46D5-BC47-BBB3EDD982A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6/18/2015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6/18/2015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6/18/2015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6/18/2015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Greek </a:t>
            </a:r>
            <a:endParaRPr lang="en-US"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4419600"/>
            <a:ext cx="6400800" cy="1752600"/>
          </a:xfrm>
        </p:spPr>
        <p:txBody>
          <a:bodyPr>
            <a:normAutofit/>
          </a:bodyPr>
          <a:lstStyle/>
          <a:p>
            <a:r>
              <a:rPr lang="en-US" dirty="0" smtClean="0">
                <a:solidFill>
                  <a:schemeClr val="bg1"/>
                </a:solidFill>
                <a:latin typeface="Times New Roman" pitchFamily="18" charset="0"/>
                <a:cs typeface="Times New Roman" pitchFamily="18" charset="0"/>
              </a:rPr>
              <a:t>2015 </a:t>
            </a:r>
            <a:r>
              <a:rPr lang="en-US" dirty="0" smtClean="0">
                <a:solidFill>
                  <a:schemeClr val="bg1"/>
                </a:solidFill>
                <a:latin typeface="Times New Roman" pitchFamily="18" charset="0"/>
                <a:cs typeface="Times New Roman" pitchFamily="18" charset="0"/>
              </a:rPr>
              <a:t>edition</a:t>
            </a:r>
          </a:p>
          <a:p>
            <a:r>
              <a:rPr lang="en-US" dirty="0" smtClean="0">
                <a:solidFill>
                  <a:schemeClr val="bg1"/>
                </a:solidFill>
                <a:latin typeface="Times New Roman" pitchFamily="18" charset="0"/>
                <a:cs typeface="Times New Roman" pitchFamily="18" charset="0"/>
              </a:rPr>
              <a:t>Wilfred E. Major</a:t>
            </a:r>
          </a:p>
          <a:p>
            <a:r>
              <a:rPr lang="en-US" dirty="0" smtClean="0">
                <a:solidFill>
                  <a:schemeClr val="bg1"/>
                </a:solidFill>
                <a:latin typeface="Times New Roman" pitchFamily="18" charset="0"/>
                <a:cs typeface="Times New Roman" pitchFamily="18" charset="0"/>
                <a:hlinkClick r:id="rId3"/>
              </a:rPr>
              <a:t>wmajor@lsu.edu</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417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idx="1"/>
          </p:nvPr>
        </p:nvSpPr>
        <p:spPr>
          <a:xfrm>
            <a:off x="457200" y="1600200"/>
            <a:ext cx="8229600" cy="4953000"/>
          </a:xfrm>
        </p:spPr>
        <p:txBody>
          <a:bodyPr>
            <a:normAutofit fontScale="92500"/>
          </a:bodyPr>
          <a:lstStyle/>
          <a:p>
            <a:pPr marL="0" indent="0">
              <a:buNone/>
            </a:pPr>
            <a:r>
              <a:rPr lang="en-US" sz="2600" b="1" dirty="0" smtClean="0">
                <a:solidFill>
                  <a:srgbClr val="FFFF00"/>
                </a:solidFill>
                <a:latin typeface="Times New Roman" pitchFamily="18" charset="0"/>
                <a:cs typeface="Times New Roman" pitchFamily="18" charset="0"/>
              </a:rPr>
              <a:t>Classical Greek </a:t>
            </a:r>
            <a:r>
              <a:rPr lang="en-US" sz="2600" dirty="0" smtClean="0">
                <a:solidFill>
                  <a:schemeClr val="bg1"/>
                </a:solidFill>
                <a:latin typeface="Times New Roman" pitchFamily="18" charset="0"/>
                <a:cs typeface="Times New Roman" pitchFamily="18" charset="0"/>
              </a:rPr>
              <a:t>strictly speaking refers to writings from the city of </a:t>
            </a:r>
            <a:r>
              <a:rPr lang="en-US" sz="2600" b="1" dirty="0" smtClean="0">
                <a:solidFill>
                  <a:srgbClr val="FFFF00"/>
                </a:solidFill>
                <a:latin typeface="Times New Roman" pitchFamily="18" charset="0"/>
                <a:cs typeface="Times New Roman" pitchFamily="18" charset="0"/>
              </a:rPr>
              <a:t>Athens</a:t>
            </a:r>
            <a:r>
              <a:rPr lang="en-US" sz="2600" dirty="0" smtClean="0">
                <a:solidFill>
                  <a:schemeClr val="bg1"/>
                </a:solidFill>
                <a:latin typeface="Times New Roman" pitchFamily="18" charset="0"/>
                <a:cs typeface="Times New Roman" pitchFamily="18" charset="0"/>
              </a:rPr>
              <a:t> during the fifth and fourth centuries B.C. These writings include: </a:t>
            </a:r>
          </a:p>
          <a:p>
            <a:r>
              <a:rPr lang="en-US" sz="2200" dirty="0" smtClean="0">
                <a:solidFill>
                  <a:schemeClr val="bg1"/>
                </a:solidFill>
                <a:latin typeface="Times New Roman" pitchFamily="18" charset="0"/>
                <a:cs typeface="Times New Roman" pitchFamily="18" charset="0"/>
              </a:rPr>
              <a:t>Scripts of the world’s first plays, both comedies and tragedies (Aeschylus, Sophocles, Euripides, Aristophanes). </a:t>
            </a:r>
          </a:p>
          <a:p>
            <a:r>
              <a:rPr lang="en-US" sz="2200" dirty="0" smtClean="0">
                <a:solidFill>
                  <a:schemeClr val="bg1"/>
                </a:solidFill>
                <a:latin typeface="Times New Roman" pitchFamily="18" charset="0"/>
                <a:cs typeface="Times New Roman" pitchFamily="18" charset="0"/>
              </a:rPr>
              <a:t>Some of the earliest writings about history (Thucydides, Xenophon).*  </a:t>
            </a:r>
          </a:p>
          <a:p>
            <a:r>
              <a:rPr lang="en-US" sz="2200" dirty="0" smtClean="0">
                <a:solidFill>
                  <a:schemeClr val="bg1"/>
                </a:solidFill>
                <a:latin typeface="Times New Roman" pitchFamily="18" charset="0"/>
                <a:cs typeface="Times New Roman" pitchFamily="18" charset="0"/>
              </a:rPr>
              <a:t>The earliest complete writings of philosophy (Socrates, Plato, Aristotle). </a:t>
            </a:r>
          </a:p>
          <a:p>
            <a:r>
              <a:rPr lang="en-US" sz="2200" dirty="0" smtClean="0">
                <a:solidFill>
                  <a:schemeClr val="bg1"/>
                </a:solidFill>
                <a:latin typeface="Times New Roman" pitchFamily="18" charset="0"/>
                <a:cs typeface="Times New Roman" pitchFamily="18" charset="0"/>
              </a:rPr>
              <a:t>Important legal and political writings, as well as the earliest biographies, essays, literary letters, and historical fiction (Xenophon, the canonical orators). </a:t>
            </a:r>
          </a:p>
          <a:p>
            <a:pPr marL="0" indent="0">
              <a:buNone/>
            </a:pPr>
            <a:endParaRPr lang="en-US" sz="2600" dirty="0" smtClean="0">
              <a:solidFill>
                <a:schemeClr val="bg1"/>
              </a:solidFill>
              <a:latin typeface="Times New Roman" pitchFamily="18" charset="0"/>
              <a:cs typeface="Times New Roman" pitchFamily="18" charset="0"/>
            </a:endParaRPr>
          </a:p>
          <a:p>
            <a:pPr marL="0" indent="0">
              <a:buNone/>
            </a:pPr>
            <a:r>
              <a:rPr lang="en-US" sz="2600" dirty="0" smtClean="0">
                <a:solidFill>
                  <a:schemeClr val="bg1"/>
                </a:solidFill>
                <a:latin typeface="Times New Roman" pitchFamily="18" charset="0"/>
                <a:cs typeface="Times New Roman" pitchFamily="18" charset="0"/>
              </a:rPr>
              <a:t>The readings in this course in </a:t>
            </a:r>
            <a:r>
              <a:rPr lang="en-US" sz="2600" b="1" dirty="0" smtClean="0">
                <a:solidFill>
                  <a:srgbClr val="FFFF00"/>
                </a:solidFill>
                <a:latin typeface="Times New Roman" pitchFamily="18" charset="0"/>
                <a:cs typeface="Times New Roman" pitchFamily="18" charset="0"/>
              </a:rPr>
              <a:t>Classical Greek </a:t>
            </a:r>
            <a:r>
              <a:rPr lang="en-US" sz="2600" dirty="0" smtClean="0">
                <a:solidFill>
                  <a:schemeClr val="bg1"/>
                </a:solidFill>
                <a:latin typeface="Times New Roman" pitchFamily="18" charset="0"/>
                <a:cs typeface="Times New Roman" pitchFamily="18" charset="0"/>
              </a:rPr>
              <a:t>draw primarily from the above writings. </a:t>
            </a:r>
          </a:p>
          <a:p>
            <a:endParaRPr lang="en-US" sz="2800" dirty="0" smtClean="0">
              <a:solidFill>
                <a:schemeClr val="bg1"/>
              </a:solidFill>
              <a:latin typeface="Palatino Linotype" pitchFamily="18" charset="0"/>
            </a:endParaRPr>
          </a:p>
        </p:txBody>
      </p:sp>
    </p:spTree>
    <p:extLst>
      <p:ext uri="{BB962C8B-B14F-4D97-AF65-F5344CB8AC3E}">
        <p14:creationId xmlns:p14="http://schemas.microsoft.com/office/powerpoint/2010/main" val="4063341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idx="1"/>
          </p:nvPr>
        </p:nvSpPr>
        <p:spPr>
          <a:xfrm>
            <a:off x="457200" y="1600200"/>
            <a:ext cx="8229600" cy="4953000"/>
          </a:xfrm>
        </p:spPr>
        <p:txBody>
          <a:bodyPr>
            <a:noAutofit/>
          </a:bodyPr>
          <a:lstStyle/>
          <a:p>
            <a:r>
              <a:rPr lang="en-US" sz="2400" b="1" dirty="0" smtClean="0">
                <a:solidFill>
                  <a:srgbClr val="FFFF00"/>
                </a:solidFill>
                <a:latin typeface="Times New Roman" pitchFamily="18" charset="0"/>
                <a:cs typeface="Times New Roman" pitchFamily="18" charset="0"/>
              </a:rPr>
              <a:t>Classical Greek </a:t>
            </a:r>
            <a:r>
              <a:rPr lang="en-US" sz="2400" dirty="0" smtClean="0">
                <a:solidFill>
                  <a:schemeClr val="bg1"/>
                </a:solidFill>
                <a:latin typeface="Times New Roman" pitchFamily="18" charset="0"/>
                <a:cs typeface="Times New Roman" pitchFamily="18" charset="0"/>
              </a:rPr>
              <a:t>strictly speaking refers to writings from the city of </a:t>
            </a:r>
            <a:r>
              <a:rPr lang="en-US" sz="2400" b="1" dirty="0" smtClean="0">
                <a:solidFill>
                  <a:srgbClr val="FFFF00"/>
                </a:solidFill>
                <a:latin typeface="Times New Roman" pitchFamily="18" charset="0"/>
                <a:cs typeface="Times New Roman" pitchFamily="18" charset="0"/>
              </a:rPr>
              <a:t>Athens</a:t>
            </a:r>
            <a:r>
              <a:rPr lang="en-US" sz="2400" dirty="0" smtClean="0">
                <a:solidFill>
                  <a:schemeClr val="bg1"/>
                </a:solidFill>
                <a:latin typeface="Times New Roman" pitchFamily="18" charset="0"/>
                <a:cs typeface="Times New Roman" pitchFamily="18" charset="0"/>
              </a:rPr>
              <a:t> during the fifth and fourth centuries B.C., but it was little read or spoken outside of Athens. </a:t>
            </a:r>
          </a:p>
          <a:p>
            <a:r>
              <a:rPr lang="en-US" sz="2400" dirty="0" smtClean="0">
                <a:solidFill>
                  <a:schemeClr val="bg1"/>
                </a:solidFill>
                <a:latin typeface="Times New Roman" pitchFamily="18" charset="0"/>
                <a:cs typeface="Times New Roman" pitchFamily="18" charset="0"/>
              </a:rPr>
              <a:t>Starting in the third century B.C., Greek become a widespread language all around the Mediterranean area for the next five hundred years. </a:t>
            </a:r>
          </a:p>
          <a:p>
            <a:r>
              <a:rPr lang="en-US" sz="2400" dirty="0" smtClean="0">
                <a:solidFill>
                  <a:srgbClr val="FFFF00"/>
                </a:solidFill>
                <a:latin typeface="Times New Roman" pitchFamily="18" charset="0"/>
                <a:cs typeface="Times New Roman" pitchFamily="18" charset="0"/>
              </a:rPr>
              <a:t>Attic</a:t>
            </a:r>
            <a:r>
              <a:rPr lang="en-US" sz="2400" dirty="0" smtClean="0">
                <a:solidFill>
                  <a:schemeClr val="bg1"/>
                </a:solidFill>
                <a:latin typeface="Times New Roman" pitchFamily="18" charset="0"/>
                <a:cs typeface="Times New Roman" pitchFamily="18" charset="0"/>
              </a:rPr>
              <a:t> Greek became the basis for this type of Greek, called </a:t>
            </a:r>
            <a:r>
              <a:rPr lang="el-GR" sz="2400" b="1" dirty="0" smtClean="0">
                <a:solidFill>
                  <a:srgbClr val="FFFF00"/>
                </a:solidFill>
                <a:latin typeface="Palatino Linotype" pitchFamily="18" charset="0"/>
                <a:cs typeface="Times New Roman" pitchFamily="18" charset="0"/>
              </a:rPr>
              <a:t>κοινή</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“common” (</a:t>
            </a:r>
            <a:r>
              <a:rPr lang="en-US" sz="2400" b="1" i="1" dirty="0" err="1" smtClean="0">
                <a:solidFill>
                  <a:srgbClr val="FFFF00"/>
                </a:solidFill>
                <a:latin typeface="Times New Roman" pitchFamily="18" charset="0"/>
                <a:cs typeface="Times New Roman" pitchFamily="18" charset="0"/>
              </a:rPr>
              <a:t>koine</a:t>
            </a:r>
            <a:r>
              <a:rPr lang="en-US" sz="2400" dirty="0" smtClean="0">
                <a:solidFill>
                  <a:schemeClr val="bg1"/>
                </a:solidFill>
                <a:latin typeface="Times New Roman" pitchFamily="18" charset="0"/>
                <a:cs typeface="Times New Roman" pitchFamily="18" charset="0"/>
              </a:rPr>
              <a:t>, pronounced “</a:t>
            </a:r>
            <a:r>
              <a:rPr lang="en-US" sz="2400" dirty="0" err="1" smtClean="0">
                <a:solidFill>
                  <a:schemeClr val="bg1"/>
                </a:solidFill>
                <a:latin typeface="Times New Roman" pitchFamily="18" charset="0"/>
                <a:cs typeface="Times New Roman" pitchFamily="18" charset="0"/>
              </a:rPr>
              <a:t>koin</a:t>
            </a:r>
            <a:r>
              <a:rPr lang="en-US" sz="2400" dirty="0" smtClean="0">
                <a:solidFill>
                  <a:schemeClr val="bg1"/>
                </a:solidFill>
                <a:latin typeface="Times New Roman" pitchFamily="18" charset="0"/>
                <a:cs typeface="Times New Roman" pitchFamily="18" charset="0"/>
              </a:rPr>
              <a:t>=AY”). </a:t>
            </a:r>
          </a:p>
          <a:p>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921309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idx="1"/>
          </p:nvPr>
        </p:nvSpPr>
        <p:spPr>
          <a:xfrm>
            <a:off x="457200" y="1600200"/>
            <a:ext cx="8229600" cy="4953000"/>
          </a:xfrm>
        </p:spPr>
        <p:txBody>
          <a:bodyPr>
            <a:noAutofit/>
          </a:bodyPr>
          <a:lstStyle/>
          <a:p>
            <a:r>
              <a:rPr lang="en-US" sz="2400" dirty="0" smtClean="0">
                <a:solidFill>
                  <a:srgbClr val="FFFF00"/>
                </a:solidFill>
                <a:latin typeface="Times New Roman" pitchFamily="18" charset="0"/>
                <a:cs typeface="Times New Roman" pitchFamily="18" charset="0"/>
              </a:rPr>
              <a:t>Attic</a:t>
            </a:r>
            <a:r>
              <a:rPr lang="en-US" sz="2400" dirty="0" smtClean="0">
                <a:solidFill>
                  <a:schemeClr val="bg1"/>
                </a:solidFill>
                <a:latin typeface="Times New Roman" pitchFamily="18" charset="0"/>
                <a:cs typeface="Times New Roman" pitchFamily="18" charset="0"/>
              </a:rPr>
              <a:t> Greek became the basis for this type of Greek, called </a:t>
            </a:r>
            <a:r>
              <a:rPr lang="en-US" sz="2400" b="1" i="1" dirty="0" err="1" smtClean="0">
                <a:solidFill>
                  <a:srgbClr val="FFFF00"/>
                </a:solidFill>
                <a:latin typeface="Times New Roman" pitchFamily="18" charset="0"/>
                <a:cs typeface="Times New Roman" pitchFamily="18" charset="0"/>
              </a:rPr>
              <a:t>koine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(pronounced “</a:t>
            </a:r>
            <a:r>
              <a:rPr lang="en-US" sz="2400" dirty="0" err="1" smtClean="0">
                <a:solidFill>
                  <a:schemeClr val="bg1"/>
                </a:solidFill>
                <a:latin typeface="Times New Roman" pitchFamily="18" charset="0"/>
                <a:cs typeface="Times New Roman" pitchFamily="18" charset="0"/>
              </a:rPr>
              <a:t>koin</a:t>
            </a:r>
            <a:r>
              <a:rPr lang="en-US" sz="2400" dirty="0" smtClean="0">
                <a:solidFill>
                  <a:schemeClr val="bg1"/>
                </a:solidFill>
                <a:latin typeface="Times New Roman" pitchFamily="18" charset="0"/>
                <a:cs typeface="Times New Roman" pitchFamily="18" charset="0"/>
              </a:rPr>
              <a:t>=AY”). </a:t>
            </a:r>
          </a:p>
          <a:p>
            <a:r>
              <a:rPr lang="en-US" sz="2400" dirty="0" smtClean="0">
                <a:solidFill>
                  <a:schemeClr val="bg1"/>
                </a:solidFill>
                <a:latin typeface="Times New Roman" pitchFamily="18" charset="0"/>
                <a:cs typeface="Times New Roman" pitchFamily="18" charset="0"/>
              </a:rPr>
              <a:t>The most famous writing in </a:t>
            </a:r>
            <a:r>
              <a:rPr lang="en-US" sz="2400" b="1" i="1" dirty="0" err="1" smtClean="0">
                <a:solidFill>
                  <a:srgbClr val="FFFF00"/>
                </a:solidFill>
                <a:latin typeface="Times New Roman" pitchFamily="18" charset="0"/>
                <a:cs typeface="Times New Roman" pitchFamily="18" charset="0"/>
              </a:rPr>
              <a:t>koine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Greek is the New Testament. </a:t>
            </a:r>
          </a:p>
          <a:p>
            <a:r>
              <a:rPr lang="en-US" sz="2400" dirty="0" smtClean="0">
                <a:solidFill>
                  <a:schemeClr val="bg1"/>
                </a:solidFill>
                <a:latin typeface="Times New Roman" pitchFamily="18" charset="0"/>
                <a:cs typeface="Times New Roman" pitchFamily="18" charset="0"/>
              </a:rPr>
              <a:t>Hebrew scripture was translated into </a:t>
            </a:r>
            <a:r>
              <a:rPr lang="en-US" sz="2400" b="1" i="1" dirty="0" err="1" smtClean="0">
                <a:solidFill>
                  <a:srgbClr val="FFFF00"/>
                </a:solidFill>
                <a:latin typeface="Times New Roman" pitchFamily="18" charset="0"/>
                <a:cs typeface="Times New Roman" pitchFamily="18" charset="0"/>
              </a:rPr>
              <a:t>koine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Greek in the second century B.C.E., and this version of the Old Testament, called the Septuagint (abbreviated LXX), was the one known to early Christians. </a:t>
            </a:r>
          </a:p>
          <a:p>
            <a:r>
              <a:rPr lang="en-US" sz="2400" dirty="0" smtClean="0">
                <a:solidFill>
                  <a:schemeClr val="bg1"/>
                </a:solidFill>
                <a:latin typeface="Times New Roman" pitchFamily="18" charset="0"/>
                <a:cs typeface="Times New Roman" pitchFamily="18" charset="0"/>
              </a:rPr>
              <a:t>Other writings from this period related to the Bible were also written in </a:t>
            </a:r>
            <a:r>
              <a:rPr lang="en-US" sz="2400" b="1" i="1" dirty="0" err="1" smtClean="0">
                <a:solidFill>
                  <a:srgbClr val="FFFF00"/>
                </a:solidFill>
                <a:latin typeface="Times New Roman" pitchFamily="18" charset="0"/>
                <a:cs typeface="Times New Roman" pitchFamily="18" charset="0"/>
              </a:rPr>
              <a:t>koine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Greek.</a:t>
            </a:r>
          </a:p>
        </p:txBody>
      </p:sp>
    </p:spTree>
    <p:extLst>
      <p:ext uri="{BB962C8B-B14F-4D97-AF65-F5344CB8AC3E}">
        <p14:creationId xmlns:p14="http://schemas.microsoft.com/office/powerpoint/2010/main" val="2561036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idx="1"/>
          </p:nvPr>
        </p:nvSpPr>
        <p:spPr/>
        <p:txBody>
          <a:bodyPr>
            <a:normAutofit/>
          </a:bodyPr>
          <a:lstStyle/>
          <a:p>
            <a:r>
              <a:rPr lang="en-US" sz="2400" dirty="0" smtClean="0">
                <a:solidFill>
                  <a:schemeClr val="bg1"/>
                </a:solidFill>
                <a:latin typeface="Times New Roman" pitchFamily="18" charset="0"/>
                <a:cs typeface="Times New Roman" pitchFamily="18" charset="0"/>
              </a:rPr>
              <a:t>The terms </a:t>
            </a:r>
            <a:r>
              <a:rPr lang="en-US" sz="2400" b="1" dirty="0" err="1" smtClean="0">
                <a:solidFill>
                  <a:srgbClr val="FFFF00"/>
                </a:solidFill>
                <a:latin typeface="Times New Roman" pitchFamily="18" charset="0"/>
                <a:cs typeface="Times New Roman" pitchFamily="18" charset="0"/>
              </a:rPr>
              <a:t>Koine</a:t>
            </a:r>
            <a:r>
              <a:rPr lang="en-US" sz="2400" b="1"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and </a:t>
            </a:r>
            <a:r>
              <a:rPr lang="en-US" sz="2400" b="1" dirty="0" smtClean="0">
                <a:solidFill>
                  <a:srgbClr val="FFFF00"/>
                </a:solidFill>
                <a:latin typeface="Times New Roman" pitchFamily="18" charset="0"/>
                <a:cs typeface="Times New Roman" pitchFamily="18" charset="0"/>
              </a:rPr>
              <a:t>Biblical Greek </a:t>
            </a:r>
            <a:r>
              <a:rPr lang="en-US" sz="2400" dirty="0" smtClean="0">
                <a:solidFill>
                  <a:schemeClr val="bg1"/>
                </a:solidFill>
                <a:latin typeface="Times New Roman" pitchFamily="18" charset="0"/>
                <a:cs typeface="Times New Roman" pitchFamily="18" charset="0"/>
              </a:rPr>
              <a:t>are often used interchangeably. </a:t>
            </a:r>
          </a:p>
          <a:p>
            <a:pPr marL="0" indent="0">
              <a:buNone/>
            </a:pPr>
            <a:endParaRPr lang="en-US" sz="2400" dirty="0" smtClean="0">
              <a:solidFill>
                <a:schemeClr val="bg1"/>
              </a:solidFill>
              <a:latin typeface="Times New Roman" pitchFamily="18" charset="0"/>
              <a:cs typeface="Times New Roman" pitchFamily="18" charset="0"/>
            </a:endParaRPr>
          </a:p>
          <a:p>
            <a:r>
              <a:rPr lang="en-US" sz="2400" dirty="0" smtClean="0">
                <a:solidFill>
                  <a:schemeClr val="bg1"/>
                </a:solidFill>
                <a:latin typeface="Times New Roman" pitchFamily="18" charset="0"/>
                <a:cs typeface="Times New Roman" pitchFamily="18" charset="0"/>
              </a:rPr>
              <a:t>Each unit in this course includes readings in Greek from </a:t>
            </a:r>
            <a:r>
              <a:rPr lang="en-US" sz="2400" b="1" dirty="0" smtClean="0">
                <a:solidFill>
                  <a:srgbClr val="FFFF00"/>
                </a:solidFill>
                <a:latin typeface="Times New Roman" pitchFamily="18" charset="0"/>
                <a:cs typeface="Times New Roman" pitchFamily="18" charset="0"/>
              </a:rPr>
              <a:t>Biblical</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writings and corresponding core vocabulary </a:t>
            </a:r>
          </a:p>
          <a:p>
            <a:endParaRPr lang="en-US" sz="2400" dirty="0" smtClean="0">
              <a:solidFill>
                <a:schemeClr val="bg1"/>
              </a:solidFill>
              <a:latin typeface="Times New Roman" pitchFamily="18" charset="0"/>
              <a:cs typeface="Times New Roman" pitchFamily="18" charset="0"/>
            </a:endParaRPr>
          </a:p>
          <a:p>
            <a:r>
              <a:rPr lang="en-US" sz="2400" dirty="0" smtClean="0">
                <a:solidFill>
                  <a:schemeClr val="bg1"/>
                </a:solidFill>
                <a:latin typeface="Times New Roman" pitchFamily="18" charset="0"/>
                <a:cs typeface="Times New Roman" pitchFamily="18" charset="0"/>
              </a:rPr>
              <a:t>The Biblical readings in this course draw from the New Testament, the Septuagint, and related ancient writings. </a:t>
            </a:r>
          </a:p>
        </p:txBody>
      </p:sp>
    </p:spTree>
    <p:extLst>
      <p:ext uri="{BB962C8B-B14F-4D97-AF65-F5344CB8AC3E}">
        <p14:creationId xmlns:p14="http://schemas.microsoft.com/office/powerpoint/2010/main" val="2113804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idx="1"/>
          </p:nvPr>
        </p:nvSpPr>
        <p:spPr/>
        <p:txBody>
          <a:bodyPr>
            <a:normAutofit/>
          </a:bodyPr>
          <a:lstStyle/>
          <a:p>
            <a:r>
              <a:rPr lang="en-US" sz="2800" b="1" dirty="0" smtClean="0">
                <a:solidFill>
                  <a:srgbClr val="FFFF00"/>
                </a:solidFill>
                <a:latin typeface="Times New Roman" pitchFamily="18" charset="0"/>
                <a:cs typeface="Times New Roman" pitchFamily="18" charset="0"/>
              </a:rPr>
              <a:t>Next</a:t>
            </a:r>
            <a:endParaRPr lang="en-US" sz="2800" dirty="0" smtClean="0">
              <a:solidFill>
                <a:schemeClr val="bg1"/>
              </a:solidFill>
              <a:latin typeface="Times New Roman" pitchFamily="18" charset="0"/>
              <a:cs typeface="Times New Roman" pitchFamily="18" charset="0"/>
            </a:endParaRPr>
          </a:p>
          <a:p>
            <a:pPr lvl="1"/>
            <a:r>
              <a:rPr lang="en-US" sz="2400" dirty="0" smtClean="0">
                <a:solidFill>
                  <a:schemeClr val="bg1"/>
                </a:solidFill>
                <a:latin typeface="Times New Roman" pitchFamily="18" charset="0"/>
                <a:cs typeface="Times New Roman" pitchFamily="18" charset="0"/>
              </a:rPr>
              <a:t>Review some history about the Greek alphabet. </a:t>
            </a:r>
          </a:p>
          <a:p>
            <a:pPr lvl="1"/>
            <a:r>
              <a:rPr lang="en-US" sz="2400" dirty="0" smtClean="0">
                <a:solidFill>
                  <a:schemeClr val="bg1"/>
                </a:solidFill>
                <a:latin typeface="Times New Roman" pitchFamily="18" charset="0"/>
                <a:cs typeface="Times New Roman" pitchFamily="18" charset="0"/>
              </a:rPr>
              <a:t>Learn some Greek letters! </a:t>
            </a:r>
          </a:p>
          <a:p>
            <a:pPr marL="457200" lvl="1" indent="0">
              <a:buNone/>
            </a:pPr>
            <a:endParaRPr lang="en-US" sz="2400" dirty="0" smtClean="0">
              <a:solidFill>
                <a:schemeClr val="bg1"/>
              </a:solidFill>
              <a:latin typeface="Times New Roman" pitchFamily="18" charset="0"/>
              <a:cs typeface="Times New Roman" pitchFamily="18" charset="0"/>
            </a:endParaRPr>
          </a:p>
          <a:p>
            <a:pPr lvl="1"/>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462837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76800"/>
          </a:xfrm>
        </p:spPr>
        <p:txBody>
          <a:bodyPr>
            <a:normAutofit fontScale="92500"/>
          </a:bodyPr>
          <a:lstStyle/>
          <a:p>
            <a:pPr marL="0" indent="0" algn="ctr">
              <a:buNone/>
            </a:pPr>
            <a:r>
              <a:rPr lang="el-GR" sz="2800" dirty="0" smtClean="0">
                <a:solidFill>
                  <a:schemeClr val="bg1"/>
                </a:solidFill>
                <a:latin typeface="Palatino Linotype" pitchFamily="18" charset="0"/>
              </a:rPr>
              <a:t>Χαίρετε, πάντες! </a:t>
            </a:r>
            <a:endParaRPr lang="en-US" sz="2800" dirty="0" smtClean="0">
              <a:solidFill>
                <a:schemeClr val="bg1"/>
              </a:solidFill>
              <a:latin typeface="Palatino Linotype" pitchFamily="18" charset="0"/>
            </a:endParaRPr>
          </a:p>
          <a:p>
            <a:pPr marL="0" indent="0" algn="ctr">
              <a:buNone/>
            </a:pPr>
            <a:r>
              <a:rPr lang="en-US" sz="2400" dirty="0" smtClean="0">
                <a:solidFill>
                  <a:schemeClr val="bg1"/>
                </a:solidFill>
                <a:latin typeface="Times New Roman" pitchFamily="18" charset="0"/>
                <a:cs typeface="Times New Roman" pitchFamily="18" charset="0"/>
              </a:rPr>
              <a:t>(Welcome, y’all!) </a:t>
            </a:r>
          </a:p>
          <a:p>
            <a:pPr marL="0" indent="0">
              <a:buNone/>
            </a:pPr>
            <a:endParaRPr lang="en-US" sz="2400" dirty="0" smtClean="0">
              <a:solidFill>
                <a:schemeClr val="bg1"/>
              </a:solidFill>
              <a:latin typeface="Times New Roman" pitchFamily="18" charset="0"/>
              <a:cs typeface="Times New Roman" pitchFamily="18" charset="0"/>
            </a:endParaRPr>
          </a:p>
          <a:p>
            <a:r>
              <a:rPr lang="en-US" sz="2400" dirty="0" smtClean="0">
                <a:solidFill>
                  <a:schemeClr val="bg1"/>
                </a:solidFill>
                <a:latin typeface="Times New Roman" pitchFamily="18" charset="0"/>
                <a:cs typeface="Times New Roman" pitchFamily="18" charset="0"/>
              </a:rPr>
              <a:t>This is a version of a digital textbook developed over some years by a group of scholars dubbed “The </a:t>
            </a:r>
            <a:r>
              <a:rPr lang="en-US" sz="2400" dirty="0" err="1" smtClean="0">
                <a:solidFill>
                  <a:schemeClr val="bg1"/>
                </a:solidFill>
                <a:latin typeface="Times New Roman" pitchFamily="18" charset="0"/>
                <a:cs typeface="Times New Roman" pitchFamily="18" charset="0"/>
              </a:rPr>
              <a:t>Hellenizers</a:t>
            </a:r>
            <a:r>
              <a:rPr lang="en-US" sz="2400" dirty="0" smtClean="0">
                <a:solidFill>
                  <a:schemeClr val="bg1"/>
                </a:solidFill>
                <a:latin typeface="Times New Roman" pitchFamily="18" charset="0"/>
                <a:cs typeface="Times New Roman" pitchFamily="18" charset="0"/>
              </a:rPr>
              <a:t>.” It is to some extent open- and crowd-sourced. I teach a version of these materials at LSU, but this version is posted on the World Wide Web for students and teachers of Greek everywhere to use and adapt.  I ask only that you give fair credit for the use of these materials and that you send corrections to me (</a:t>
            </a:r>
            <a:r>
              <a:rPr lang="en-US" sz="2400" dirty="0" smtClean="0">
                <a:solidFill>
                  <a:schemeClr val="bg1"/>
                </a:solidFill>
                <a:latin typeface="Times New Roman" pitchFamily="18" charset="0"/>
                <a:cs typeface="Times New Roman" pitchFamily="18" charset="0"/>
                <a:hlinkClick r:id="rId3"/>
              </a:rPr>
              <a:t>wmajor@lsu.edu</a:t>
            </a:r>
            <a:r>
              <a:rPr lang="en-US" sz="2400" dirty="0" smtClean="0">
                <a:solidFill>
                  <a:schemeClr val="bg1"/>
                </a:solidFill>
                <a:latin typeface="Times New Roman" pitchFamily="18" charset="0"/>
                <a:cs typeface="Times New Roman" pitchFamily="18" charset="0"/>
              </a:rPr>
              <a:t>). I would also ask that you be willing to share additions or variations that you create. My sharing these materials does not license anyone to use them for commercial or profit-making enterprises.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244507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077200" cy="5029200"/>
          </a:xfrm>
        </p:spPr>
        <p:txBody>
          <a:bodyPr>
            <a:normAutofit/>
          </a:bodyPr>
          <a:lstStyle/>
          <a:p>
            <a:r>
              <a:rPr lang="en-US" sz="2400" dirty="0" smtClean="0">
                <a:solidFill>
                  <a:schemeClr val="bg1"/>
                </a:solidFill>
                <a:latin typeface="Times New Roman" pitchFamily="18" charset="0"/>
                <a:cs typeface="Times New Roman" pitchFamily="18" charset="0"/>
              </a:rPr>
              <a:t>Ancient Greek for Everyone (AGE) has twenty-four units (one for each letter of the Greek alphabet). </a:t>
            </a:r>
          </a:p>
          <a:p>
            <a:r>
              <a:rPr lang="en-US" sz="2400" dirty="0" smtClean="0">
                <a:solidFill>
                  <a:schemeClr val="bg1"/>
                </a:solidFill>
                <a:latin typeface="Times New Roman" pitchFamily="18" charset="0"/>
                <a:cs typeface="Times New Roman" pitchFamily="18" charset="0"/>
              </a:rPr>
              <a:t>Currently at LSU, we schedule the units as follows: </a:t>
            </a:r>
          </a:p>
          <a:p>
            <a:pPr lvl="1"/>
            <a:r>
              <a:rPr lang="en-US" sz="2000" dirty="0" smtClean="0">
                <a:solidFill>
                  <a:schemeClr val="bg1"/>
                </a:solidFill>
                <a:latin typeface="Times New Roman" pitchFamily="18" charset="0"/>
                <a:cs typeface="Times New Roman" pitchFamily="18" charset="0"/>
              </a:rPr>
              <a:t>First semester: Units 1-10 </a:t>
            </a:r>
          </a:p>
          <a:p>
            <a:pPr lvl="1"/>
            <a:r>
              <a:rPr lang="en-US" sz="2000" dirty="0" smtClean="0">
                <a:solidFill>
                  <a:schemeClr val="bg1"/>
                </a:solidFill>
                <a:latin typeface="Times New Roman" pitchFamily="18" charset="0"/>
                <a:cs typeface="Times New Roman" pitchFamily="18" charset="0"/>
              </a:rPr>
              <a:t>Second semester: Units 11-20 </a:t>
            </a:r>
          </a:p>
          <a:p>
            <a:pPr lvl="1"/>
            <a:r>
              <a:rPr lang="en-US" sz="2000" dirty="0" smtClean="0">
                <a:solidFill>
                  <a:schemeClr val="bg1"/>
                </a:solidFill>
                <a:latin typeface="Times New Roman" pitchFamily="18" charset="0"/>
                <a:cs typeface="Times New Roman" pitchFamily="18" charset="0"/>
              </a:rPr>
              <a:t>Third semester: Units 21-24 + intermediate reading </a:t>
            </a:r>
          </a:p>
          <a:p>
            <a:r>
              <a:rPr lang="en-US" sz="2400" dirty="0" smtClean="0">
                <a:solidFill>
                  <a:schemeClr val="bg1"/>
                </a:solidFill>
                <a:latin typeface="Times New Roman" pitchFamily="18" charset="0"/>
                <a:cs typeface="Times New Roman" pitchFamily="18" charset="0"/>
              </a:rPr>
              <a:t>The version of AGE posted here sometimes includes information about testing geared to this schedule, but AGE does not intrinsically depend on this schedule. If you are studying or teaching Greek, please feel comfortable adapting this material to your pace, needs and preferences.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645825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marL="0" indent="0">
              <a:buNone/>
            </a:pPr>
            <a:r>
              <a:rPr lang="en-US" sz="2400" dirty="0" smtClean="0">
                <a:solidFill>
                  <a:schemeClr val="bg1"/>
                </a:solidFill>
                <a:latin typeface="Times New Roman" pitchFamily="18" charset="0"/>
                <a:cs typeface="Times New Roman" pitchFamily="18" charset="0"/>
              </a:rPr>
              <a:t>Each unit includes: </a:t>
            </a:r>
          </a:p>
          <a:p>
            <a:r>
              <a:rPr lang="en-US" sz="2400" dirty="0">
                <a:solidFill>
                  <a:schemeClr val="bg1"/>
                </a:solidFill>
                <a:latin typeface="Times New Roman" pitchFamily="18" charset="0"/>
                <a:cs typeface="Times New Roman" pitchFamily="18" charset="0"/>
              </a:rPr>
              <a:t>one or more Power Points presenting the material </a:t>
            </a:r>
          </a:p>
          <a:p>
            <a:r>
              <a:rPr lang="en-US" sz="2400" dirty="0">
                <a:solidFill>
                  <a:schemeClr val="bg1"/>
                </a:solidFill>
                <a:latin typeface="Times New Roman" pitchFamily="18" charset="0"/>
                <a:cs typeface="Times New Roman" pitchFamily="18" charset="0"/>
              </a:rPr>
              <a:t>readings from Classical Greek and corresponding core vocabulary </a:t>
            </a:r>
          </a:p>
          <a:p>
            <a:r>
              <a:rPr lang="en-US" sz="2400" dirty="0">
                <a:solidFill>
                  <a:schemeClr val="bg1"/>
                </a:solidFill>
                <a:latin typeface="Times New Roman" pitchFamily="18" charset="0"/>
                <a:cs typeface="Times New Roman" pitchFamily="18" charset="0"/>
              </a:rPr>
              <a:t>readings in Greek from Biblical writings and corresponding core vocabulary </a:t>
            </a:r>
            <a:endParaRPr lang="en-US" sz="2400" dirty="0" smtClean="0">
              <a:solidFill>
                <a:schemeClr val="bg1"/>
              </a:solidFill>
              <a:latin typeface="Times New Roman" pitchFamily="18" charset="0"/>
              <a:cs typeface="Times New Roman" pitchFamily="18" charset="0"/>
            </a:endParaRPr>
          </a:p>
          <a:p>
            <a:r>
              <a:rPr lang="en-US" sz="2400" b="1" dirty="0">
                <a:solidFill>
                  <a:srgbClr val="FFFF00"/>
                </a:solidFill>
                <a:latin typeface="Times New Roman" pitchFamily="18" charset="0"/>
                <a:cs typeface="Times New Roman" pitchFamily="18" charset="0"/>
              </a:rPr>
              <a:t>New in 2015: </a:t>
            </a:r>
            <a:r>
              <a:rPr lang="en-US" sz="2400" dirty="0" smtClean="0">
                <a:solidFill>
                  <a:schemeClr val="bg1"/>
                </a:solidFill>
                <a:latin typeface="Times New Roman" pitchFamily="18" charset="0"/>
                <a:cs typeface="Times New Roman" pitchFamily="18" charset="0"/>
              </a:rPr>
              <a:t>Dr</a:t>
            </a:r>
            <a:r>
              <a:rPr lang="en-US" sz="2400" dirty="0">
                <a:solidFill>
                  <a:schemeClr val="bg1"/>
                </a:solidFill>
                <a:latin typeface="Times New Roman" pitchFamily="18" charset="0"/>
                <a:cs typeface="Times New Roman" pitchFamily="18" charset="0"/>
              </a:rPr>
              <a:t>. Michael </a:t>
            </a:r>
            <a:r>
              <a:rPr lang="en-US" sz="2400" dirty="0" err="1">
                <a:solidFill>
                  <a:schemeClr val="bg1"/>
                </a:solidFill>
                <a:latin typeface="Times New Roman" pitchFamily="18" charset="0"/>
                <a:cs typeface="Times New Roman" pitchFamily="18" charset="0"/>
              </a:rPr>
              <a:t>Laughy</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at </a:t>
            </a:r>
            <a:r>
              <a:rPr lang="en-US" sz="2400" dirty="0">
                <a:solidFill>
                  <a:schemeClr val="bg1"/>
                </a:solidFill>
                <a:latin typeface="Times New Roman" pitchFamily="18" charset="0"/>
                <a:cs typeface="Times New Roman" pitchFamily="18" charset="0"/>
              </a:rPr>
              <a:t>Washington and Lee University has been using AGE for the last two years. He has generously agreed to share the many additional exercises and review materials he has created for his classes. </a:t>
            </a:r>
            <a:endParaRPr lang="en-US" sz="2400" dirty="0">
              <a:solidFill>
                <a:schemeClr val="bg1"/>
              </a:solidFill>
              <a:latin typeface="Times New Roman" pitchFamily="18" charset="0"/>
              <a:cs typeface="Times New Roman" pitchFamily="18" charset="0"/>
            </a:endParaRPr>
          </a:p>
          <a:p>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45850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ctr">
              <a:buNone/>
            </a:pPr>
            <a:r>
              <a:rPr lang="el-GR" sz="2800" dirty="0" smtClean="0">
                <a:solidFill>
                  <a:schemeClr val="bg1"/>
                </a:solidFill>
                <a:latin typeface="Palatino Linotype" pitchFamily="18" charset="0"/>
              </a:rPr>
              <a:t>Χαίρετε, πάντες! </a:t>
            </a:r>
            <a:endParaRPr lang="en-US" sz="2800" dirty="0" smtClean="0">
              <a:solidFill>
                <a:schemeClr val="bg1"/>
              </a:solidFill>
              <a:latin typeface="Palatino Linotype" pitchFamily="18" charset="0"/>
            </a:endParaRPr>
          </a:p>
          <a:p>
            <a:pPr marL="0" indent="0" algn="ctr">
              <a:buNone/>
            </a:pPr>
            <a:r>
              <a:rPr lang="en-US" sz="2400" dirty="0" smtClean="0">
                <a:solidFill>
                  <a:schemeClr val="bg1"/>
                </a:solidFill>
                <a:latin typeface="Times New Roman" pitchFamily="18" charset="0"/>
                <a:cs typeface="Times New Roman" pitchFamily="18" charset="0"/>
              </a:rPr>
              <a:t>(Welcome, y’all!) </a:t>
            </a:r>
          </a:p>
          <a:p>
            <a:pPr marL="0" indent="0">
              <a:buNone/>
            </a:pPr>
            <a:endParaRPr lang="en-US" sz="2400" dirty="0" smtClean="0">
              <a:solidFill>
                <a:schemeClr val="bg1"/>
              </a:solidFill>
              <a:latin typeface="Times New Roman" pitchFamily="18" charset="0"/>
              <a:cs typeface="Times New Roman" pitchFamily="18" charset="0"/>
            </a:endParaRPr>
          </a:p>
          <a:p>
            <a:pPr marL="0" indent="0">
              <a:buNone/>
            </a:pPr>
            <a:r>
              <a:rPr lang="en-US" sz="2400" dirty="0" smtClean="0">
                <a:solidFill>
                  <a:schemeClr val="bg1"/>
                </a:solidFill>
                <a:latin typeface="Times New Roman" pitchFamily="18" charset="0"/>
                <a:cs typeface="Times New Roman" pitchFamily="18" charset="0"/>
              </a:rPr>
              <a:t>This class introduces you to Ancient Greek, primarily as the language of Classical and Biblical texts. By the end of the semester, you will understand simple sentences in Greek and be reading simple texts from antiquity. This ability provides the springboard for you to explore one of the most powerful, captivating, and enduring languages in the world. It is a most excellent journey, not easy, but one which is often quite fun and exciting.</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85223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solidFill>
                  <a:schemeClr val="bg1"/>
                </a:solidFill>
                <a:latin typeface="Times New Roman" pitchFamily="18" charset="0"/>
                <a:cs typeface="Times New Roman" pitchFamily="18" charset="0"/>
              </a:rPr>
              <a:t>Each unit includes readings from </a:t>
            </a:r>
            <a:r>
              <a:rPr lang="en-US" sz="2400" b="1" dirty="0" smtClean="0">
                <a:solidFill>
                  <a:srgbClr val="FFFF00"/>
                </a:solidFill>
                <a:latin typeface="Times New Roman" pitchFamily="18" charset="0"/>
                <a:cs typeface="Times New Roman" pitchFamily="18" charset="0"/>
              </a:rPr>
              <a:t>Classical Greek </a:t>
            </a:r>
            <a:r>
              <a:rPr lang="en-US" sz="2400" dirty="0" smtClean="0">
                <a:solidFill>
                  <a:schemeClr val="bg1"/>
                </a:solidFill>
                <a:latin typeface="Times New Roman" pitchFamily="18" charset="0"/>
                <a:cs typeface="Times New Roman" pitchFamily="18" charset="0"/>
              </a:rPr>
              <a:t>and corresponding core vocabulary </a:t>
            </a:r>
          </a:p>
          <a:p>
            <a:r>
              <a:rPr lang="en-US" sz="2400" b="1" dirty="0" smtClean="0">
                <a:solidFill>
                  <a:srgbClr val="FFFF00"/>
                </a:solidFill>
                <a:latin typeface="Times New Roman" pitchFamily="18" charset="0"/>
                <a:cs typeface="Times New Roman" pitchFamily="18" charset="0"/>
              </a:rPr>
              <a:t>Classical Greek </a:t>
            </a:r>
            <a:r>
              <a:rPr lang="en-US" sz="2400" dirty="0" smtClean="0">
                <a:solidFill>
                  <a:schemeClr val="bg1"/>
                </a:solidFill>
                <a:latin typeface="Times New Roman" pitchFamily="18" charset="0"/>
                <a:cs typeface="Times New Roman" pitchFamily="18" charset="0"/>
              </a:rPr>
              <a:t>strictly speaking refers to writings from the city of </a:t>
            </a:r>
            <a:r>
              <a:rPr lang="en-US" sz="2400" b="1" dirty="0" smtClean="0">
                <a:solidFill>
                  <a:srgbClr val="FFFF00"/>
                </a:solidFill>
                <a:latin typeface="Times New Roman" pitchFamily="18" charset="0"/>
                <a:cs typeface="Times New Roman" pitchFamily="18" charset="0"/>
              </a:rPr>
              <a:t>Athens</a:t>
            </a:r>
            <a:r>
              <a:rPr lang="en-US" sz="2400" dirty="0" smtClean="0">
                <a:solidFill>
                  <a:schemeClr val="bg1"/>
                </a:solidFill>
                <a:latin typeface="Times New Roman" pitchFamily="18" charset="0"/>
                <a:cs typeface="Times New Roman" pitchFamily="18" charset="0"/>
              </a:rPr>
              <a:t> during the fifth and fourth centuries B.C. </a:t>
            </a:r>
          </a:p>
          <a:p>
            <a:r>
              <a:rPr lang="en-US" sz="2400" dirty="0" smtClean="0">
                <a:solidFill>
                  <a:schemeClr val="bg1"/>
                </a:solidFill>
                <a:latin typeface="Times New Roman" pitchFamily="18" charset="0"/>
                <a:cs typeface="Times New Roman" pitchFamily="18" charset="0"/>
              </a:rPr>
              <a:t>For this reason, the terms </a:t>
            </a:r>
            <a:r>
              <a:rPr lang="en-US" sz="2400" b="1" dirty="0" smtClean="0">
                <a:solidFill>
                  <a:srgbClr val="FFFF00"/>
                </a:solidFill>
                <a:latin typeface="Times New Roman" pitchFamily="18" charset="0"/>
                <a:cs typeface="Times New Roman" pitchFamily="18" charset="0"/>
              </a:rPr>
              <a:t>Classical</a:t>
            </a:r>
            <a:r>
              <a:rPr lang="en-US" sz="2400" dirty="0" smtClean="0">
                <a:solidFill>
                  <a:schemeClr val="bg1"/>
                </a:solidFill>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Attic</a:t>
            </a:r>
            <a:r>
              <a:rPr lang="en-US" sz="2400" dirty="0" smtClean="0">
                <a:solidFill>
                  <a:schemeClr val="bg1"/>
                </a:solidFill>
                <a:latin typeface="Times New Roman" pitchFamily="18" charset="0"/>
                <a:cs typeface="Times New Roman" pitchFamily="18" charset="0"/>
              </a:rPr>
              <a:t> (Athenian) and </a:t>
            </a:r>
            <a:r>
              <a:rPr lang="en-US" sz="2400" b="1" dirty="0" smtClean="0">
                <a:solidFill>
                  <a:srgbClr val="FFFF00"/>
                </a:solidFill>
                <a:latin typeface="Times New Roman" pitchFamily="18" charset="0"/>
                <a:cs typeface="Times New Roman" pitchFamily="18" charset="0"/>
              </a:rPr>
              <a:t>Classical Greek </a:t>
            </a:r>
            <a:r>
              <a:rPr lang="en-US" sz="2400" dirty="0" smtClean="0">
                <a:solidFill>
                  <a:schemeClr val="bg1"/>
                </a:solidFill>
                <a:latin typeface="Times New Roman" pitchFamily="18" charset="0"/>
                <a:cs typeface="Times New Roman" pitchFamily="18" charset="0"/>
              </a:rPr>
              <a:t>are often used interchangeably. </a:t>
            </a:r>
          </a:p>
        </p:txBody>
      </p:sp>
    </p:spTree>
    <p:extLst>
      <p:ext uri="{BB962C8B-B14F-4D97-AF65-F5344CB8AC3E}">
        <p14:creationId xmlns:p14="http://schemas.microsoft.com/office/powerpoint/2010/main" val="4214577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5" name="TextBox 4"/>
          <p:cNvSpPr txBox="1"/>
          <p:nvPr/>
        </p:nvSpPr>
        <p:spPr>
          <a:xfrm>
            <a:off x="1676400" y="6396335"/>
            <a:ext cx="5948295" cy="461665"/>
          </a:xfrm>
          <a:prstGeom prst="rect">
            <a:avLst/>
          </a:prstGeom>
          <a:noFill/>
        </p:spPr>
        <p:txBody>
          <a:bodyPr wrap="none" rtlCol="0">
            <a:spAutoFit/>
          </a:bodyPr>
          <a:lstStyle/>
          <a:p>
            <a:r>
              <a:rPr lang="en-US" sz="2400" b="1" dirty="0" smtClean="0">
                <a:solidFill>
                  <a:srgbClr val="FFFF00"/>
                </a:solidFill>
                <a:latin typeface="Times New Roman" pitchFamily="18" charset="0"/>
                <a:cs typeface="Times New Roman" pitchFamily="18" charset="0"/>
              </a:rPr>
              <a:t>Athens, capital of Greece, on a modern map</a:t>
            </a:r>
            <a:endParaRPr lang="en-US" sz="2400" b="1" dirty="0">
              <a:solidFill>
                <a:srgbClr val="FFFF00"/>
              </a:solidFill>
              <a:latin typeface="Times New Roman" pitchFamily="18" charset="0"/>
              <a:cs typeface="Times New Roman" pitchFamily="18" charset="0"/>
            </a:endParaRPr>
          </a:p>
        </p:txBody>
      </p:sp>
      <p:pic>
        <p:nvPicPr>
          <p:cNvPr id="10" name="Picture 9" descr="mediterranean-map.png"/>
          <p:cNvPicPr>
            <a:picLocks noChangeAspect="1"/>
          </p:cNvPicPr>
          <p:nvPr/>
        </p:nvPicPr>
        <p:blipFill>
          <a:blip r:embed="rId3" cstate="print"/>
          <a:stretch>
            <a:fillRect/>
          </a:stretch>
        </p:blipFill>
        <p:spPr>
          <a:xfrm>
            <a:off x="1295400" y="1188720"/>
            <a:ext cx="6574971" cy="4602480"/>
          </a:xfrm>
          <a:prstGeom prst="rect">
            <a:avLst/>
          </a:prstGeom>
          <a:ln w="38100">
            <a:solidFill>
              <a:schemeClr val="tx1"/>
            </a:solidFill>
          </a:ln>
        </p:spPr>
      </p:pic>
      <p:sp>
        <p:nvSpPr>
          <p:cNvPr id="11" name="Oval 10"/>
          <p:cNvSpPr/>
          <p:nvPr/>
        </p:nvSpPr>
        <p:spPr>
          <a:xfrm>
            <a:off x="5181600" y="3505200"/>
            <a:ext cx="838200" cy="1066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ine 7"/>
          <p:cNvSpPr>
            <a:spLocks noChangeShapeType="1"/>
          </p:cNvSpPr>
          <p:nvPr/>
        </p:nvSpPr>
        <p:spPr bwMode="auto">
          <a:xfrm flipV="1">
            <a:off x="4495800" y="4191000"/>
            <a:ext cx="1143000" cy="2362200"/>
          </a:xfrm>
          <a:prstGeom prst="line">
            <a:avLst/>
          </a:prstGeom>
          <a:noFill/>
          <a:ln w="38100">
            <a:solidFill>
              <a:srgbClr val="FF0000"/>
            </a:solidFill>
            <a:round/>
            <a:headEnd/>
            <a:tailEnd type="triangle" w="med" len="med"/>
          </a:ln>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mediterranean1ancientgreece.bmp"/>
          <p:cNvPicPr>
            <a:picLocks noChangeAspect="1"/>
          </p:cNvPicPr>
          <p:nvPr/>
        </p:nvPicPr>
        <p:blipFill>
          <a:blip r:embed="rId3" cstate="print"/>
          <a:stretch>
            <a:fillRect/>
          </a:stretch>
        </p:blipFill>
        <p:spPr>
          <a:xfrm>
            <a:off x="762000" y="1295400"/>
            <a:ext cx="7650513" cy="4989929"/>
          </a:xfrm>
          <a:prstGeom prst="rect">
            <a:avLst/>
          </a:prstGeom>
        </p:spPr>
      </p:pic>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5" name="TextBox 4"/>
          <p:cNvSpPr txBox="1"/>
          <p:nvPr/>
        </p:nvSpPr>
        <p:spPr>
          <a:xfrm>
            <a:off x="2362200" y="6396335"/>
            <a:ext cx="4536883" cy="461665"/>
          </a:xfrm>
          <a:prstGeom prst="rect">
            <a:avLst/>
          </a:prstGeom>
          <a:noFill/>
        </p:spPr>
        <p:txBody>
          <a:bodyPr wrap="none" rtlCol="0">
            <a:spAutoFit/>
          </a:bodyPr>
          <a:lstStyle/>
          <a:p>
            <a:r>
              <a:rPr lang="en-US" sz="2400" b="1" dirty="0" smtClean="0">
                <a:solidFill>
                  <a:srgbClr val="FFFF00"/>
                </a:solidFill>
                <a:latin typeface="Times New Roman" pitchFamily="18" charset="0"/>
                <a:cs typeface="Times New Roman" pitchFamily="18" charset="0"/>
              </a:rPr>
              <a:t>Athens, Greece in ancient Greece</a:t>
            </a:r>
            <a:endParaRPr lang="en-US" sz="2400" b="1" dirty="0">
              <a:solidFill>
                <a:srgbClr val="FFFF00"/>
              </a:solidFill>
              <a:latin typeface="Times New Roman" pitchFamily="18" charset="0"/>
              <a:cs typeface="Times New Roman" pitchFamily="18" charset="0"/>
            </a:endParaRPr>
          </a:p>
        </p:txBody>
      </p:sp>
      <p:sp>
        <p:nvSpPr>
          <p:cNvPr id="11" name="Oval 10"/>
          <p:cNvSpPr/>
          <p:nvPr/>
        </p:nvSpPr>
        <p:spPr>
          <a:xfrm>
            <a:off x="5181600" y="3505200"/>
            <a:ext cx="838200" cy="1066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ine 7"/>
          <p:cNvSpPr>
            <a:spLocks noChangeShapeType="1"/>
          </p:cNvSpPr>
          <p:nvPr/>
        </p:nvSpPr>
        <p:spPr bwMode="auto">
          <a:xfrm flipV="1">
            <a:off x="4495800" y="3886200"/>
            <a:ext cx="1219200" cy="2667000"/>
          </a:xfrm>
          <a:prstGeom prst="line">
            <a:avLst/>
          </a:prstGeom>
          <a:noFill/>
          <a:ln w="38100">
            <a:solidFill>
              <a:srgbClr val="FF0000"/>
            </a:solidFill>
            <a:round/>
            <a:headEnd/>
            <a:tailEnd type="triangle" w="med" len="med"/>
          </a:ln>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pic>
        <p:nvPicPr>
          <p:cNvPr id="3" name="Picture 2" descr="greece_modern_map.jpg"/>
          <p:cNvPicPr>
            <a:picLocks noChangeAspect="1"/>
          </p:cNvPicPr>
          <p:nvPr/>
        </p:nvPicPr>
        <p:blipFill>
          <a:blip r:embed="rId3" cstate="print"/>
          <a:stretch>
            <a:fillRect/>
          </a:stretch>
        </p:blipFill>
        <p:spPr>
          <a:xfrm>
            <a:off x="4648200" y="3200400"/>
            <a:ext cx="4286250" cy="3467100"/>
          </a:xfrm>
          <a:prstGeom prst="rect">
            <a:avLst/>
          </a:prstGeom>
        </p:spPr>
      </p:pic>
      <p:pic>
        <p:nvPicPr>
          <p:cNvPr id="4" name="Picture 3" descr="Greece_classical_map.jpg"/>
          <p:cNvPicPr>
            <a:picLocks noChangeAspect="1"/>
          </p:cNvPicPr>
          <p:nvPr/>
        </p:nvPicPr>
        <p:blipFill>
          <a:blip r:embed="rId4" cstate="print"/>
          <a:stretch>
            <a:fillRect/>
          </a:stretch>
        </p:blipFill>
        <p:spPr>
          <a:xfrm>
            <a:off x="381000" y="1371599"/>
            <a:ext cx="4038600" cy="3065009"/>
          </a:xfrm>
          <a:prstGeom prst="rect">
            <a:avLst/>
          </a:prstGeom>
        </p:spPr>
      </p:pic>
      <p:sp>
        <p:nvSpPr>
          <p:cNvPr id="5" name="TextBox 4"/>
          <p:cNvSpPr txBox="1"/>
          <p:nvPr/>
        </p:nvSpPr>
        <p:spPr>
          <a:xfrm>
            <a:off x="1524000" y="4800600"/>
            <a:ext cx="1109599" cy="461665"/>
          </a:xfrm>
          <a:prstGeom prst="rect">
            <a:avLst/>
          </a:prstGeom>
          <a:noFill/>
        </p:spPr>
        <p:txBody>
          <a:bodyPr wrap="none" rtlCol="0">
            <a:spAutoFit/>
          </a:bodyPr>
          <a:lstStyle/>
          <a:p>
            <a:r>
              <a:rPr lang="en-US" sz="2400" b="1" dirty="0" smtClean="0">
                <a:solidFill>
                  <a:srgbClr val="FFFF00"/>
                </a:solidFill>
                <a:latin typeface="Times New Roman" pitchFamily="18" charset="0"/>
                <a:cs typeface="Times New Roman" pitchFamily="18" charset="0"/>
              </a:rPr>
              <a:t>Athens</a:t>
            </a:r>
            <a:endParaRPr lang="en-US" sz="2400" b="1" dirty="0">
              <a:solidFill>
                <a:srgbClr val="FFFF00"/>
              </a:solidFill>
              <a:latin typeface="Times New Roman" pitchFamily="18" charset="0"/>
              <a:cs typeface="Times New Roman" pitchFamily="18" charset="0"/>
            </a:endParaRPr>
          </a:p>
        </p:txBody>
      </p:sp>
      <p:sp>
        <p:nvSpPr>
          <p:cNvPr id="6" name="Line 7"/>
          <p:cNvSpPr>
            <a:spLocks noChangeShapeType="1"/>
          </p:cNvSpPr>
          <p:nvPr/>
        </p:nvSpPr>
        <p:spPr bwMode="auto">
          <a:xfrm flipH="1" flipV="1">
            <a:off x="1981200" y="3124200"/>
            <a:ext cx="152400" cy="1752600"/>
          </a:xfrm>
          <a:prstGeom prst="line">
            <a:avLst/>
          </a:prstGeom>
          <a:noFill/>
          <a:ln w="38100">
            <a:solidFill>
              <a:srgbClr val="FF0000"/>
            </a:solidFill>
            <a:round/>
            <a:headEnd/>
            <a:tailEnd type="triangle" w="med" len="med"/>
          </a:ln>
        </p:spPr>
        <p:txBody>
          <a:bodyPr/>
          <a:lstStyle/>
          <a:p>
            <a:endParaRPr lang="en-US"/>
          </a:p>
        </p:txBody>
      </p:sp>
      <p:sp>
        <p:nvSpPr>
          <p:cNvPr id="7" name="Line 7"/>
          <p:cNvSpPr>
            <a:spLocks noChangeShapeType="1"/>
          </p:cNvSpPr>
          <p:nvPr/>
        </p:nvSpPr>
        <p:spPr bwMode="auto">
          <a:xfrm flipV="1">
            <a:off x="2590800" y="5105400"/>
            <a:ext cx="4191000" cy="0"/>
          </a:xfrm>
          <a:prstGeom prst="line">
            <a:avLst/>
          </a:prstGeom>
          <a:noFill/>
          <a:ln w="38100">
            <a:solidFill>
              <a:srgbClr val="FF0000"/>
            </a:solidFill>
            <a:round/>
            <a:headEnd/>
            <a:tailEnd type="triangle" w="med" len="med"/>
          </a:ln>
        </p:spPr>
        <p:txBody>
          <a:bodyPr/>
          <a:lstStyle/>
          <a:p>
            <a:endParaRPr lang="en-US"/>
          </a:p>
        </p:txBody>
      </p:sp>
      <p:sp useBgFill="1">
        <p:nvSpPr>
          <p:cNvPr id="8" name="TextBox 7"/>
          <p:cNvSpPr txBox="1"/>
          <p:nvPr/>
        </p:nvSpPr>
        <p:spPr>
          <a:xfrm>
            <a:off x="381000" y="1371599"/>
            <a:ext cx="1978619" cy="400110"/>
          </a:xfrm>
          <a:prstGeom prst="rect">
            <a:avLst/>
          </a:prstGeom>
        </p:spPr>
        <p:txBody>
          <a:bodyPr wrap="none" rtlCol="0">
            <a:spAutoFit/>
          </a:bodyPr>
          <a:lstStyle/>
          <a:p>
            <a:r>
              <a:rPr lang="en-US" sz="2000" b="1" dirty="0" smtClean="0">
                <a:solidFill>
                  <a:schemeClr val="bg1"/>
                </a:solidFill>
                <a:latin typeface="Times New Roman" pitchFamily="18" charset="0"/>
                <a:cs typeface="Times New Roman" pitchFamily="18" charset="0"/>
              </a:rPr>
              <a:t>Classical Greece</a:t>
            </a:r>
            <a:endParaRPr lang="en-US" sz="2000" b="1" dirty="0">
              <a:solidFill>
                <a:schemeClr val="bg1"/>
              </a:solidFill>
              <a:latin typeface="Times New Roman" pitchFamily="18" charset="0"/>
              <a:cs typeface="Times New Roman" pitchFamily="18" charset="0"/>
            </a:endParaRPr>
          </a:p>
        </p:txBody>
      </p:sp>
      <p:sp useBgFill="1">
        <p:nvSpPr>
          <p:cNvPr id="9" name="TextBox 8"/>
          <p:cNvSpPr txBox="1"/>
          <p:nvPr/>
        </p:nvSpPr>
        <p:spPr>
          <a:xfrm>
            <a:off x="7086600" y="3200400"/>
            <a:ext cx="1895262" cy="400110"/>
          </a:xfrm>
          <a:prstGeom prst="rect">
            <a:avLst/>
          </a:prstGeom>
        </p:spPr>
        <p:txBody>
          <a:bodyPr wrap="none" rtlCol="0">
            <a:spAutoFit/>
          </a:bodyPr>
          <a:lstStyle/>
          <a:p>
            <a:r>
              <a:rPr lang="en-US" sz="2000" b="1" dirty="0" smtClean="0">
                <a:solidFill>
                  <a:schemeClr val="bg1"/>
                </a:solidFill>
                <a:latin typeface="Times New Roman" pitchFamily="18" charset="0"/>
                <a:cs typeface="Times New Roman" pitchFamily="18" charset="0"/>
              </a:rPr>
              <a:t>Modern Greece</a:t>
            </a:r>
            <a:endParaRPr lang="en-US" sz="2000" b="1" dirty="0">
              <a:solidFill>
                <a:schemeClr val="bg1"/>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TotalTime>
  <Words>984</Words>
  <Application>Microsoft Office PowerPoint</Application>
  <PresentationFormat>On-screen Show (4:3)</PresentationFormat>
  <Paragraphs>86</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Ancient Greek for Everyone: A New Digital Resource for Beginning Greek </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61</cp:revision>
  <dcterms:created xsi:type="dcterms:W3CDTF">2012-08-17T18:41:45Z</dcterms:created>
  <dcterms:modified xsi:type="dcterms:W3CDTF">2015-06-18T17:29:43Z</dcterms:modified>
</cp:coreProperties>
</file>